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Economica"/>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6.xml"/><Relationship Id="rId33" Type="http://schemas.openxmlformats.org/officeDocument/2006/relationships/font" Target="fonts/Economica-boldItalic.fntdata"/><Relationship Id="rId10" Type="http://schemas.openxmlformats.org/officeDocument/2006/relationships/slide" Target="slides/slide5.xml"/><Relationship Id="rId32" Type="http://schemas.openxmlformats.org/officeDocument/2006/relationships/font" Target="fonts/Economica-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1002e96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1002e96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1002e969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1002e969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b6420633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6420633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da0a738fe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da0a738fe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511ef1f4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511ef1f4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1002e969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1002e969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1002e9696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1002e969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website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107d952a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107d952a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54881cb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54881cb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b5be6e60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b5be6e6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511ef1f4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511ef1f4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511ef1f4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511ef1f4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511ef1f4d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511ef1f4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511ef1f4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511ef1f4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511ef1f4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511ef1f4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511ef1f4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511ef1f4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43a939a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43a939a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511ef1f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511ef1f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b6420633c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b6420633c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da0a738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da0a738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2d85138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2d85138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 vector: contains 1 for words that have a high tf-idf score in that article otherwise 0</a:t>
            </a:r>
            <a:br>
              <a:rPr lang="en"/>
            </a:br>
            <a:r>
              <a:rPr lang="en"/>
              <a:t>User vector: 1xN vector: </a:t>
            </a:r>
            <a:r>
              <a:rPr lang="en"/>
              <a:t>For every word, we store the probability of the word occurring (i.e. having a high tf-idf score) in articles that the user has consumed. Note here, that the user vector is based on the attributes of the item (tf-idf score of words in this case).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2d85138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2d85138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2d851383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2d851383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nvSpPr>
        <p:spPr>
          <a:xfrm>
            <a:off x="3044713" y="3977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Economica"/>
                <a:ea typeface="Economica"/>
                <a:cs typeface="Economica"/>
                <a:sym typeface="Economica"/>
              </a:rPr>
              <a:t>Sprint #6 Presentation</a:t>
            </a:r>
            <a:endParaRPr sz="2100">
              <a:solidFill>
                <a:srgbClr val="000000"/>
              </a:solidFill>
              <a:latin typeface="Economica"/>
              <a:ea typeface="Economica"/>
              <a:cs typeface="Economica"/>
              <a:sym typeface="Economica"/>
            </a:endParaRPr>
          </a:p>
        </p:txBody>
      </p:sp>
      <p:pic>
        <p:nvPicPr>
          <p:cNvPr id="63" name="Google Shape;63;p13"/>
          <p:cNvPicPr preferRelativeResize="0"/>
          <p:nvPr/>
        </p:nvPicPr>
        <p:blipFill>
          <a:blip r:embed="rId3">
            <a:alphaModFix/>
          </a:blip>
          <a:stretch>
            <a:fillRect/>
          </a:stretch>
        </p:blipFill>
        <p:spPr>
          <a:xfrm>
            <a:off x="2747025" y="746750"/>
            <a:ext cx="3649982" cy="36499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Chrome Extension</a:t>
            </a:r>
            <a:endParaRPr/>
          </a:p>
        </p:txBody>
      </p:sp>
      <p:pic>
        <p:nvPicPr>
          <p:cNvPr id="132" name="Google Shape;132;p22"/>
          <p:cNvPicPr preferRelativeResize="0"/>
          <p:nvPr/>
        </p:nvPicPr>
        <p:blipFill>
          <a:blip r:embed="rId3">
            <a:alphaModFix/>
          </a:blip>
          <a:stretch>
            <a:fillRect/>
          </a:stretch>
        </p:blipFill>
        <p:spPr>
          <a:xfrm>
            <a:off x="5223599" y="0"/>
            <a:ext cx="3920400" cy="2036100"/>
          </a:xfrm>
          <a:prstGeom prst="rect">
            <a:avLst/>
          </a:prstGeom>
          <a:noFill/>
          <a:ln>
            <a:noFill/>
          </a:ln>
        </p:spPr>
      </p:pic>
      <p:pic>
        <p:nvPicPr>
          <p:cNvPr id="133" name="Google Shape;133;p22"/>
          <p:cNvPicPr preferRelativeResize="0"/>
          <p:nvPr/>
        </p:nvPicPr>
        <p:blipFill>
          <a:blip r:embed="rId4">
            <a:alphaModFix/>
          </a:blip>
          <a:stretch>
            <a:fillRect/>
          </a:stretch>
        </p:blipFill>
        <p:spPr>
          <a:xfrm>
            <a:off x="130263" y="1235450"/>
            <a:ext cx="5572125"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163600" y="807375"/>
            <a:ext cx="4811925" cy="3158375"/>
          </a:xfrm>
          <a:prstGeom prst="rect">
            <a:avLst/>
          </a:prstGeom>
          <a:noFill/>
          <a:ln>
            <a:noFill/>
          </a:ln>
        </p:spPr>
      </p:pic>
      <p:pic>
        <p:nvPicPr>
          <p:cNvPr id="139" name="Google Shape;139;p23"/>
          <p:cNvPicPr preferRelativeResize="0"/>
          <p:nvPr/>
        </p:nvPicPr>
        <p:blipFill>
          <a:blip r:embed="rId4">
            <a:alphaModFix/>
          </a:blip>
          <a:stretch>
            <a:fillRect/>
          </a:stretch>
        </p:blipFill>
        <p:spPr>
          <a:xfrm>
            <a:off x="5042769" y="807375"/>
            <a:ext cx="3715474" cy="319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Front End Design: Home Dashboard</a:t>
            </a:r>
            <a:endParaRPr/>
          </a:p>
        </p:txBody>
      </p:sp>
      <p:pic>
        <p:nvPicPr>
          <p:cNvPr id="145" name="Google Shape;145;p24"/>
          <p:cNvPicPr preferRelativeResize="0"/>
          <p:nvPr/>
        </p:nvPicPr>
        <p:blipFill>
          <a:blip r:embed="rId3">
            <a:alphaModFix/>
          </a:blip>
          <a:stretch>
            <a:fillRect/>
          </a:stretch>
        </p:blipFill>
        <p:spPr>
          <a:xfrm>
            <a:off x="1736150" y="1058425"/>
            <a:ext cx="4949932" cy="369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 Architecture</a:t>
            </a:r>
            <a:endParaRPr/>
          </a:p>
        </p:txBody>
      </p:sp>
      <p:pic>
        <p:nvPicPr>
          <p:cNvPr id="151" name="Google Shape;151;p25"/>
          <p:cNvPicPr preferRelativeResize="0"/>
          <p:nvPr/>
        </p:nvPicPr>
        <p:blipFill>
          <a:blip r:embed="rId3">
            <a:alphaModFix/>
          </a:blip>
          <a:stretch>
            <a:fillRect/>
          </a:stretch>
        </p:blipFill>
        <p:spPr>
          <a:xfrm>
            <a:off x="1262475" y="1110225"/>
            <a:ext cx="3917748" cy="369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Recipe Finder</a:t>
            </a:r>
            <a:endParaRPr/>
          </a:p>
        </p:txBody>
      </p:sp>
      <p:pic>
        <p:nvPicPr>
          <p:cNvPr id="157" name="Google Shape;157;p26"/>
          <p:cNvPicPr preferRelativeResize="0"/>
          <p:nvPr/>
        </p:nvPicPr>
        <p:blipFill>
          <a:blip r:embed="rId3">
            <a:alphaModFix/>
          </a:blip>
          <a:stretch>
            <a:fillRect/>
          </a:stretch>
        </p:blipFill>
        <p:spPr>
          <a:xfrm>
            <a:off x="8048925" y="4008400"/>
            <a:ext cx="1095075" cy="1095075"/>
          </a:xfrm>
          <a:prstGeom prst="rect">
            <a:avLst/>
          </a:prstGeom>
          <a:noFill/>
          <a:ln>
            <a:noFill/>
          </a:ln>
        </p:spPr>
      </p:pic>
      <p:sp>
        <p:nvSpPr>
          <p:cNvPr id="158" name="Google Shape;158;p26"/>
          <p:cNvSpPr txBox="1"/>
          <p:nvPr>
            <p:ph idx="1" type="body"/>
          </p:nvPr>
        </p:nvSpPr>
        <p:spPr>
          <a:xfrm>
            <a:off x="127400" y="1005025"/>
            <a:ext cx="7861800" cy="335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High tier</a:t>
            </a:r>
            <a:endParaRPr sz="1500"/>
          </a:p>
          <a:p>
            <a:pPr indent="-304800" lvl="1" marL="914400" rtl="0" algn="l">
              <a:spcBef>
                <a:spcPts val="0"/>
              </a:spcBef>
              <a:spcAft>
                <a:spcPts val="0"/>
              </a:spcAft>
              <a:buSzPts val="1200"/>
              <a:buChar char="○"/>
            </a:pPr>
            <a:r>
              <a:rPr lang="en" sz="1200"/>
              <a:t>refrigerate 34</a:t>
            </a:r>
            <a:endParaRPr sz="1200"/>
          </a:p>
          <a:p>
            <a:pPr indent="-304800" lvl="1" marL="914400" rtl="0" algn="l">
              <a:spcBef>
                <a:spcPts val="0"/>
              </a:spcBef>
              <a:spcAft>
                <a:spcPts val="0"/>
              </a:spcAft>
              <a:buSzPts val="1200"/>
              <a:buChar char="○"/>
            </a:pPr>
            <a:r>
              <a:rPr lang="en" sz="1200"/>
              <a:t>ingredients 84</a:t>
            </a:r>
            <a:endParaRPr sz="1200"/>
          </a:p>
          <a:p>
            <a:pPr indent="-304800" lvl="1" marL="914400" rtl="0" algn="l">
              <a:spcBef>
                <a:spcPts val="0"/>
              </a:spcBef>
              <a:spcAft>
                <a:spcPts val="0"/>
              </a:spcAft>
              <a:buSzPts val="1200"/>
              <a:buChar char="○"/>
            </a:pPr>
            <a:r>
              <a:rPr lang="en" sz="1200"/>
              <a:t>boil 123</a:t>
            </a:r>
            <a:endParaRPr sz="1200"/>
          </a:p>
          <a:p>
            <a:pPr indent="-317500" lvl="0" marL="457200" rtl="0" algn="l">
              <a:spcBef>
                <a:spcPts val="0"/>
              </a:spcBef>
              <a:spcAft>
                <a:spcPts val="0"/>
              </a:spcAft>
              <a:buSzPts val="1400"/>
              <a:buChar char="●"/>
            </a:pPr>
            <a:r>
              <a:rPr lang="en" sz="1400"/>
              <a:t>Medium tier</a:t>
            </a:r>
            <a:endParaRPr sz="1400"/>
          </a:p>
          <a:p>
            <a:pPr indent="-304800" lvl="1" marL="914400" rtl="0" algn="l">
              <a:spcBef>
                <a:spcPts val="0"/>
              </a:spcBef>
              <a:spcAft>
                <a:spcPts val="0"/>
              </a:spcAft>
              <a:buSzPts val="1200"/>
              <a:buChar char="○"/>
            </a:pPr>
            <a:r>
              <a:rPr lang="en" sz="1200"/>
              <a:t>tea 89</a:t>
            </a:r>
            <a:endParaRPr sz="1200"/>
          </a:p>
          <a:p>
            <a:pPr indent="-304800" lvl="1" marL="914400" rtl="0" algn="l">
              <a:spcBef>
                <a:spcPts val="0"/>
              </a:spcBef>
              <a:spcAft>
                <a:spcPts val="0"/>
              </a:spcAft>
              <a:buSzPts val="1200"/>
              <a:buChar char="○"/>
            </a:pPr>
            <a:r>
              <a:rPr lang="en" sz="1200"/>
              <a:t>tablespoons 47</a:t>
            </a:r>
            <a:endParaRPr sz="1200"/>
          </a:p>
          <a:p>
            <a:pPr indent="-304800" lvl="1" marL="914400" rtl="0" algn="l">
              <a:spcBef>
                <a:spcPts val="0"/>
              </a:spcBef>
              <a:spcAft>
                <a:spcPts val="0"/>
              </a:spcAft>
              <a:buSzPts val="1200"/>
              <a:buChar char="○"/>
            </a:pPr>
            <a:r>
              <a:rPr lang="en" sz="1200"/>
              <a:t>kosher 3</a:t>
            </a:r>
            <a:endParaRPr sz="1200"/>
          </a:p>
          <a:p>
            <a:pPr indent="-317500" lvl="0" marL="457200" rtl="0" algn="l">
              <a:spcBef>
                <a:spcPts val="0"/>
              </a:spcBef>
              <a:spcAft>
                <a:spcPts val="0"/>
              </a:spcAft>
              <a:buSzPts val="1400"/>
              <a:buChar char="●"/>
            </a:pPr>
            <a:r>
              <a:rPr lang="en" sz="1400"/>
              <a:t>Low tier</a:t>
            </a:r>
            <a:endParaRPr sz="1400"/>
          </a:p>
          <a:p>
            <a:pPr indent="-304800" lvl="1" marL="914400" rtl="0" algn="l">
              <a:spcBef>
                <a:spcPts val="0"/>
              </a:spcBef>
              <a:spcAft>
                <a:spcPts val="0"/>
              </a:spcAft>
              <a:buSzPts val="1200"/>
              <a:buChar char="○"/>
            </a:pPr>
            <a:r>
              <a:rPr lang="en" sz="1200"/>
              <a:t>temperature 37</a:t>
            </a:r>
            <a:endParaRPr sz="1200"/>
          </a:p>
          <a:p>
            <a:pPr indent="-304800" lvl="1" marL="914400" rtl="0" algn="l">
              <a:spcBef>
                <a:spcPts val="0"/>
              </a:spcBef>
              <a:spcAft>
                <a:spcPts val="0"/>
              </a:spcAft>
              <a:buSzPts val="1200"/>
              <a:buChar char="○"/>
            </a:pPr>
            <a:r>
              <a:rPr lang="en" sz="1200"/>
              <a:t>dinner 3</a:t>
            </a:r>
            <a:endParaRPr sz="1200"/>
          </a:p>
          <a:p>
            <a:pPr indent="-304800" lvl="1" marL="914400" rtl="0" algn="l">
              <a:spcBef>
                <a:spcPts val="0"/>
              </a:spcBef>
              <a:spcAft>
                <a:spcPts val="0"/>
              </a:spcAft>
              <a:buSzPts val="1200"/>
              <a:buChar char="○"/>
            </a:pPr>
            <a:r>
              <a:rPr lang="en" sz="1200"/>
              <a:t>paste 20</a:t>
            </a:r>
            <a:endParaRPr sz="1200"/>
          </a:p>
          <a:p>
            <a:pPr indent="-317500" lvl="0" marL="457200" rtl="0" algn="l">
              <a:spcBef>
                <a:spcPts val="0"/>
              </a:spcBef>
              <a:spcAft>
                <a:spcPts val="0"/>
              </a:spcAft>
              <a:buSzPts val="1400"/>
              <a:buChar char="●"/>
            </a:pPr>
            <a:r>
              <a:rPr lang="en" sz="1400"/>
              <a:t>What even is this?</a:t>
            </a:r>
            <a:endParaRPr sz="1400"/>
          </a:p>
          <a:p>
            <a:pPr indent="-304800" lvl="1" marL="914400" rtl="0" algn="l">
              <a:spcBef>
                <a:spcPts val="0"/>
              </a:spcBef>
              <a:spcAft>
                <a:spcPts val="0"/>
              </a:spcAft>
              <a:buSzPts val="1200"/>
              <a:buChar char="○"/>
            </a:pPr>
            <a:r>
              <a:rPr lang="en" sz="1200"/>
              <a:t>cannedif 1</a:t>
            </a:r>
            <a:endParaRPr sz="1200"/>
          </a:p>
          <a:p>
            <a:pPr indent="-304800" lvl="1" marL="914400" rtl="0" algn="l">
              <a:spcBef>
                <a:spcPts val="0"/>
              </a:spcBef>
              <a:spcAft>
                <a:spcPts val="0"/>
              </a:spcAft>
              <a:buSzPts val="1200"/>
              <a:buChar char="○"/>
            </a:pPr>
            <a:r>
              <a:rPr lang="en" sz="1200"/>
              <a:t>135140f 1</a:t>
            </a:r>
            <a:endParaRPr sz="1200"/>
          </a:p>
        </p:txBody>
      </p:sp>
      <p:pic>
        <p:nvPicPr>
          <p:cNvPr id="159" name="Google Shape;159;p26"/>
          <p:cNvPicPr preferRelativeResize="0"/>
          <p:nvPr/>
        </p:nvPicPr>
        <p:blipFill>
          <a:blip r:embed="rId4">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152400" y="626050"/>
            <a:ext cx="8839201" cy="3525079"/>
          </a:xfrm>
          <a:prstGeom prst="rect">
            <a:avLst/>
          </a:prstGeom>
          <a:noFill/>
          <a:ln>
            <a:noFill/>
          </a:ln>
        </p:spPr>
      </p:pic>
      <p:sp>
        <p:nvSpPr>
          <p:cNvPr id="165" name="Google Shape;165;p27"/>
          <p:cNvSpPr/>
          <p:nvPr/>
        </p:nvSpPr>
        <p:spPr>
          <a:xfrm>
            <a:off x="6083375" y="626050"/>
            <a:ext cx="643800" cy="421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rot="4065733">
            <a:off x="62526" y="1355576"/>
            <a:ext cx="643676" cy="421948"/>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228600" y="533400"/>
            <a:ext cx="8839201" cy="2193625"/>
          </a:xfrm>
          <a:prstGeom prst="rect">
            <a:avLst/>
          </a:prstGeom>
          <a:noFill/>
          <a:ln>
            <a:noFill/>
          </a:ln>
        </p:spPr>
      </p:pic>
      <p:pic>
        <p:nvPicPr>
          <p:cNvPr id="172" name="Google Shape;172;p28"/>
          <p:cNvPicPr preferRelativeResize="0"/>
          <p:nvPr/>
        </p:nvPicPr>
        <p:blipFill>
          <a:blip r:embed="rId4">
            <a:alphaModFix/>
          </a:blip>
          <a:stretch>
            <a:fillRect/>
          </a:stretch>
        </p:blipFill>
        <p:spPr>
          <a:xfrm>
            <a:off x="152400" y="2759304"/>
            <a:ext cx="8839200" cy="1867525"/>
          </a:xfrm>
          <a:prstGeom prst="rect">
            <a:avLst/>
          </a:prstGeom>
          <a:noFill/>
          <a:ln>
            <a:noFill/>
          </a:ln>
        </p:spPr>
      </p:pic>
      <p:sp>
        <p:nvSpPr>
          <p:cNvPr id="173" name="Google Shape;173;p28"/>
          <p:cNvSpPr/>
          <p:nvPr/>
        </p:nvSpPr>
        <p:spPr>
          <a:xfrm>
            <a:off x="6142575" y="451975"/>
            <a:ext cx="643800" cy="421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rot="-3867722">
            <a:off x="-96082" y="1263116"/>
            <a:ext cx="643689" cy="421881"/>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6269750" y="2958650"/>
            <a:ext cx="643800" cy="421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rot="9326469">
            <a:off x="1656105" y="3325700"/>
            <a:ext cx="643846" cy="421807"/>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Parsing</a:t>
            </a:r>
            <a:endParaRPr/>
          </a:p>
        </p:txBody>
      </p:sp>
      <p:sp>
        <p:nvSpPr>
          <p:cNvPr id="182" name="Google Shape;182;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are our solutions?</a:t>
            </a:r>
            <a:endParaRPr/>
          </a:p>
          <a:p>
            <a:pPr indent="-317500" lvl="1" marL="914400" rtl="0" algn="l">
              <a:spcBef>
                <a:spcPts val="0"/>
              </a:spcBef>
              <a:spcAft>
                <a:spcPts val="0"/>
              </a:spcAft>
              <a:buSzPts val="1400"/>
              <a:buChar char="○"/>
            </a:pPr>
            <a:r>
              <a:rPr lang="en"/>
              <a:t>Allow only websites that we choose to be parsed</a:t>
            </a:r>
            <a:endParaRPr/>
          </a:p>
          <a:p>
            <a:pPr indent="0" lvl="0" marL="914400" rtl="0" algn="l">
              <a:spcBef>
                <a:spcPts val="1600"/>
              </a:spcBef>
              <a:spcAft>
                <a:spcPts val="1600"/>
              </a:spcAft>
              <a:buNone/>
            </a:pPr>
            <a:r>
              <a:t/>
            </a:r>
            <a:endParaRPr/>
          </a:p>
        </p:txBody>
      </p:sp>
      <p:pic>
        <p:nvPicPr>
          <p:cNvPr id="183" name="Google Shape;183;p29"/>
          <p:cNvPicPr preferRelativeResize="0"/>
          <p:nvPr/>
        </p:nvPicPr>
        <p:blipFill>
          <a:blip r:embed="rId3">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0"/>
          <p:cNvPicPr preferRelativeResize="0"/>
          <p:nvPr/>
        </p:nvPicPr>
        <p:blipFill>
          <a:blip r:embed="rId3">
            <a:alphaModFix/>
          </a:blip>
          <a:stretch>
            <a:fillRect/>
          </a:stretch>
        </p:blipFill>
        <p:spPr>
          <a:xfrm>
            <a:off x="0" y="1025279"/>
            <a:ext cx="9144001" cy="3953692"/>
          </a:xfrm>
          <a:prstGeom prst="rect">
            <a:avLst/>
          </a:prstGeom>
          <a:noFill/>
          <a:ln>
            <a:noFill/>
          </a:ln>
        </p:spPr>
      </p:pic>
      <p:sp>
        <p:nvSpPr>
          <p:cNvPr id="189" name="Google Shape;18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Tracker</a:t>
            </a:r>
            <a:endParaRPr/>
          </a:p>
        </p:txBody>
      </p:sp>
      <p:sp>
        <p:nvSpPr>
          <p:cNvPr id="190" name="Google Shape;190;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91" name="Google Shape;191;p30"/>
          <p:cNvSpPr txBox="1"/>
          <p:nvPr/>
        </p:nvSpPr>
        <p:spPr>
          <a:xfrm>
            <a:off x="49400" y="3570100"/>
            <a:ext cx="9094500" cy="783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2" name="Google Shape;192;p30"/>
          <p:cNvPicPr preferRelativeResize="0"/>
          <p:nvPr/>
        </p:nvPicPr>
        <p:blipFill>
          <a:blip r:embed="rId4">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3">
            <a:alphaModFix/>
          </a:blip>
          <a:stretch>
            <a:fillRect/>
          </a:stretch>
        </p:blipFill>
        <p:spPr>
          <a:xfrm>
            <a:off x="1361413" y="939550"/>
            <a:ext cx="6421174" cy="4076950"/>
          </a:xfrm>
          <a:prstGeom prst="rect">
            <a:avLst/>
          </a:prstGeom>
          <a:noFill/>
          <a:ln>
            <a:noFill/>
          </a:ln>
        </p:spPr>
      </p:pic>
      <p:sp>
        <p:nvSpPr>
          <p:cNvPr id="198" name="Google Shape;198;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#6 Goals</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 and research more on recommendation</a:t>
            </a:r>
            <a:endParaRPr/>
          </a:p>
          <a:p>
            <a:pPr indent="-342900" lvl="0" marL="457200" rtl="0" algn="l">
              <a:spcBef>
                <a:spcPts val="0"/>
              </a:spcBef>
              <a:spcAft>
                <a:spcPts val="0"/>
              </a:spcAft>
              <a:buSzPts val="1800"/>
              <a:buChar char="●"/>
            </a:pPr>
            <a:r>
              <a:rPr lang="en"/>
              <a:t>Work on front end necessities</a:t>
            </a:r>
            <a:endParaRPr/>
          </a:p>
          <a:p>
            <a:pPr indent="-342900" lvl="0" marL="457200" rtl="0" algn="l">
              <a:spcBef>
                <a:spcPts val="0"/>
              </a:spcBef>
              <a:spcAft>
                <a:spcPts val="0"/>
              </a:spcAft>
              <a:buSzPts val="1800"/>
              <a:buChar char="●"/>
            </a:pPr>
            <a:r>
              <a:rPr lang="en"/>
              <a:t>Continue with database</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0" name="Google Shape;70;p14"/>
          <p:cNvPicPr preferRelativeResize="0"/>
          <p:nvPr/>
        </p:nvPicPr>
        <p:blipFill>
          <a:blip r:embed="rId3">
            <a:alphaModFix/>
          </a:blip>
          <a:stretch>
            <a:fillRect/>
          </a:stretch>
        </p:blipFill>
        <p:spPr>
          <a:xfrm>
            <a:off x="5854918" y="2865650"/>
            <a:ext cx="3143724" cy="1868551"/>
          </a:xfrm>
          <a:prstGeom prst="rect">
            <a:avLst/>
          </a:prstGeom>
          <a:noFill/>
          <a:ln>
            <a:noFill/>
          </a:ln>
        </p:spPr>
      </p:pic>
      <p:pic>
        <p:nvPicPr>
          <p:cNvPr id="71" name="Google Shape;71;p14"/>
          <p:cNvPicPr preferRelativeResize="0"/>
          <p:nvPr/>
        </p:nvPicPr>
        <p:blipFill>
          <a:blip r:embed="rId4">
            <a:alphaModFix amt="25000"/>
          </a:blip>
          <a:stretch>
            <a:fillRect/>
          </a:stretch>
        </p:blipFill>
        <p:spPr>
          <a:xfrm>
            <a:off x="2000250" y="0"/>
            <a:ext cx="51435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Board-Before</a:t>
            </a:r>
            <a:endParaRPr/>
          </a:p>
        </p:txBody>
      </p:sp>
      <p:pic>
        <p:nvPicPr>
          <p:cNvPr id="204" name="Google Shape;204;p32"/>
          <p:cNvPicPr preferRelativeResize="0"/>
          <p:nvPr/>
        </p:nvPicPr>
        <p:blipFill>
          <a:blip r:embed="rId3">
            <a:alphaModFix/>
          </a:blip>
          <a:stretch>
            <a:fillRect/>
          </a:stretch>
        </p:blipFill>
        <p:spPr>
          <a:xfrm>
            <a:off x="633875" y="1147225"/>
            <a:ext cx="7876245" cy="3691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Board-After</a:t>
            </a:r>
            <a:endParaRPr/>
          </a:p>
        </p:txBody>
      </p:sp>
      <p:pic>
        <p:nvPicPr>
          <p:cNvPr id="210" name="Google Shape;210;p33"/>
          <p:cNvPicPr preferRelativeResize="0"/>
          <p:nvPr/>
        </p:nvPicPr>
        <p:blipFill>
          <a:blip r:embed="rId3">
            <a:alphaModFix/>
          </a:blip>
          <a:stretch>
            <a:fillRect/>
          </a:stretch>
        </p:blipFill>
        <p:spPr>
          <a:xfrm>
            <a:off x="656188" y="1147225"/>
            <a:ext cx="7831637" cy="369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Burndown Curve</a:t>
            </a:r>
            <a:endParaRPr/>
          </a:p>
        </p:txBody>
      </p:sp>
      <p:pic>
        <p:nvPicPr>
          <p:cNvPr id="216" name="Google Shape;216;p34"/>
          <p:cNvPicPr preferRelativeResize="0"/>
          <p:nvPr/>
        </p:nvPicPr>
        <p:blipFill>
          <a:blip r:embed="rId3">
            <a:alphaModFix amt="25000"/>
          </a:blip>
          <a:stretch>
            <a:fillRect/>
          </a:stretch>
        </p:blipFill>
        <p:spPr>
          <a:xfrm>
            <a:off x="2000250" y="0"/>
            <a:ext cx="5143500" cy="5143500"/>
          </a:xfrm>
          <a:prstGeom prst="rect">
            <a:avLst/>
          </a:prstGeom>
          <a:noFill/>
          <a:ln>
            <a:noFill/>
          </a:ln>
        </p:spPr>
      </p:pic>
      <p:pic>
        <p:nvPicPr>
          <p:cNvPr id="217" name="Google Shape;217;p34"/>
          <p:cNvPicPr preferRelativeResize="0"/>
          <p:nvPr/>
        </p:nvPicPr>
        <p:blipFill>
          <a:blip r:embed="rId4">
            <a:alphaModFix/>
          </a:blip>
          <a:stretch>
            <a:fillRect/>
          </a:stretch>
        </p:blipFill>
        <p:spPr>
          <a:xfrm>
            <a:off x="331475" y="956550"/>
            <a:ext cx="8481051" cy="38167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1383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Sprint Retrospective</a:t>
            </a:r>
            <a:endParaRPr/>
          </a:p>
        </p:txBody>
      </p:sp>
      <p:sp>
        <p:nvSpPr>
          <p:cNvPr id="223" name="Google Shape;223;p35"/>
          <p:cNvSpPr txBox="1"/>
          <p:nvPr>
            <p:ph idx="1" type="body"/>
          </p:nvPr>
        </p:nvSpPr>
        <p:spPr>
          <a:xfrm>
            <a:off x="311700" y="851275"/>
            <a:ext cx="4260300" cy="3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we meet our Sprint Goal?</a:t>
            </a:r>
            <a:endParaRPr sz="1400"/>
          </a:p>
          <a:p>
            <a:pPr indent="-317500" lvl="0" marL="457200" rtl="0" algn="l">
              <a:spcBef>
                <a:spcPts val="1600"/>
              </a:spcBef>
              <a:spcAft>
                <a:spcPts val="0"/>
              </a:spcAft>
              <a:buSzPts val="1400"/>
              <a:buChar char="●"/>
            </a:pPr>
            <a:r>
              <a:rPr lang="en" sz="1400"/>
              <a:t>Somewhat; we weren’t able to meet most of our expectations of this sprint due to time and other complications, but we made progress</a:t>
            </a:r>
            <a:endParaRPr sz="1400"/>
          </a:p>
          <a:p>
            <a:pPr indent="0" lvl="0" marL="0" rtl="0" algn="l">
              <a:spcBef>
                <a:spcPts val="1600"/>
              </a:spcBef>
              <a:spcAft>
                <a:spcPts val="0"/>
              </a:spcAft>
              <a:buNone/>
            </a:pPr>
            <a:r>
              <a:rPr lang="en" sz="1400"/>
              <a:t>What worked well/Didn’t work well?</a:t>
            </a:r>
            <a:endParaRPr sz="1400"/>
          </a:p>
          <a:p>
            <a:pPr indent="-317500" lvl="0" marL="457200" rtl="0" algn="l">
              <a:spcBef>
                <a:spcPts val="1600"/>
              </a:spcBef>
              <a:spcAft>
                <a:spcPts val="0"/>
              </a:spcAft>
              <a:buSzPts val="1400"/>
              <a:buChar char="●"/>
            </a:pPr>
            <a:r>
              <a:rPr lang="en" sz="1400"/>
              <a:t>Front-end making progress to align with our wireframe</a:t>
            </a:r>
            <a:endParaRPr sz="1400"/>
          </a:p>
          <a:p>
            <a:pPr indent="-317500" lvl="0" marL="457200" rtl="0" algn="l">
              <a:spcBef>
                <a:spcPts val="0"/>
              </a:spcBef>
              <a:spcAft>
                <a:spcPts val="0"/>
              </a:spcAft>
              <a:buSzPts val="1400"/>
              <a:buChar char="●"/>
            </a:pPr>
            <a:r>
              <a:rPr lang="en" sz="1400"/>
              <a:t>The food database and research is progressing slowly but at a good pace</a:t>
            </a:r>
            <a:endParaRPr sz="1400"/>
          </a:p>
          <a:p>
            <a:pPr indent="-317500" lvl="0" marL="457200" rtl="0" algn="l">
              <a:spcBef>
                <a:spcPts val="0"/>
              </a:spcBef>
              <a:spcAft>
                <a:spcPts val="0"/>
              </a:spcAft>
              <a:buSzPts val="1400"/>
              <a:buChar char="●"/>
            </a:pPr>
            <a:r>
              <a:rPr lang="en" sz="1400"/>
              <a:t>Schedule changes impacted work time</a:t>
            </a:r>
            <a:endParaRPr sz="1400"/>
          </a:p>
          <a:p>
            <a:pPr indent="0" lvl="0" marL="0" rtl="0" algn="l">
              <a:spcBef>
                <a:spcPts val="1600"/>
              </a:spcBef>
              <a:spcAft>
                <a:spcPts val="1600"/>
              </a:spcAft>
              <a:buNone/>
            </a:pPr>
            <a:r>
              <a:t/>
            </a:r>
            <a:endParaRPr/>
          </a:p>
        </p:txBody>
      </p:sp>
      <p:sp>
        <p:nvSpPr>
          <p:cNvPr id="224" name="Google Shape;224;p35"/>
          <p:cNvSpPr txBox="1"/>
          <p:nvPr/>
        </p:nvSpPr>
        <p:spPr>
          <a:xfrm>
            <a:off x="4684625" y="565725"/>
            <a:ext cx="39669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What caused problems?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COVID-19 caused a lot of our schedule to change, as well as stress from the virus itself which took time away</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How to improve for next sprint/Conclusions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Try to relax and go at a reasonable pace</a:t>
            </a:r>
            <a:endParaRPr>
              <a:latin typeface="Open Sans"/>
              <a:ea typeface="Open Sans"/>
              <a:cs typeface="Open Sans"/>
              <a:sym typeface="Open Sans"/>
            </a:endParaRPr>
          </a:p>
          <a:p>
            <a:pPr indent="0" lvl="0" marL="457200" rtl="0" algn="l">
              <a:spcBef>
                <a:spcPts val="0"/>
              </a:spcBef>
              <a:spcAft>
                <a:spcPts val="0"/>
              </a:spcAft>
              <a:buNone/>
            </a:pPr>
            <a:r>
              <a:rPr lang="en">
                <a:latin typeface="Open Sans"/>
                <a:ea typeface="Open Sans"/>
                <a:cs typeface="Open Sans"/>
                <a:sym typeface="Open Sans"/>
              </a:rPr>
              <a:t>t</a:t>
            </a:r>
            <a:r>
              <a:rPr lang="en">
                <a:latin typeface="Open Sans"/>
                <a:ea typeface="Open Sans"/>
                <a:cs typeface="Open Sans"/>
                <a:sym typeface="Open Sans"/>
              </a:rPr>
              <a:t>o cope with lifestyle changes due to COVID-19</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225" name="Google Shape;225;p35"/>
          <p:cNvPicPr preferRelativeResize="0"/>
          <p:nvPr/>
        </p:nvPicPr>
        <p:blipFill>
          <a:blip r:embed="rId3">
            <a:alphaModFix amt="25000"/>
          </a:blip>
          <a:stretch>
            <a:fillRect/>
          </a:stretch>
        </p:blipFill>
        <p:spPr>
          <a:xfrm>
            <a:off x="2000250" y="-205725"/>
            <a:ext cx="5143500" cy="5143500"/>
          </a:xfrm>
          <a:prstGeom prst="rect">
            <a:avLst/>
          </a:prstGeom>
          <a:noFill/>
          <a:ln>
            <a:noFill/>
          </a:ln>
        </p:spPr>
      </p:pic>
      <p:sp>
        <p:nvSpPr>
          <p:cNvPr id="226" name="Google Shape;226;p35"/>
          <p:cNvSpPr txBox="1"/>
          <p:nvPr/>
        </p:nvSpPr>
        <p:spPr>
          <a:xfrm>
            <a:off x="4684625" y="3273450"/>
            <a:ext cx="3813900" cy="153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story points planned: </a:t>
            </a:r>
            <a:r>
              <a:rPr b="1" lang="en">
                <a:latin typeface="Open Sans"/>
                <a:ea typeface="Open Sans"/>
                <a:cs typeface="Open Sans"/>
                <a:sym typeface="Open Sans"/>
              </a:rPr>
              <a:t>42</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story points achieved: </a:t>
            </a:r>
            <a:r>
              <a:rPr b="1" lang="en">
                <a:latin typeface="Open Sans"/>
                <a:ea typeface="Open Sans"/>
                <a:cs typeface="Open Sans"/>
                <a:sym typeface="Open Sans"/>
              </a:rPr>
              <a:t>36</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User stories in progress: </a:t>
            </a:r>
            <a:r>
              <a:rPr b="1" lang="en">
                <a:latin typeface="Open Sans"/>
                <a:ea typeface="Open Sans"/>
                <a:cs typeface="Open Sans"/>
                <a:sym typeface="Open Sans"/>
              </a:rPr>
              <a:t>5 </a:t>
            </a:r>
            <a:r>
              <a:rPr lang="en">
                <a:latin typeface="Open Sans"/>
                <a:ea typeface="Open Sans"/>
                <a:cs typeface="Open Sans"/>
                <a:sym typeface="Open Sans"/>
              </a:rPr>
              <a:t>(View list, add to list, remove from list, sort list, reset password)</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Plans for the next sprint</a:t>
            </a:r>
            <a:endParaRPr/>
          </a:p>
        </p:txBody>
      </p:sp>
      <p:pic>
        <p:nvPicPr>
          <p:cNvPr id="232" name="Google Shape;232;p36"/>
          <p:cNvPicPr preferRelativeResize="0"/>
          <p:nvPr/>
        </p:nvPicPr>
        <p:blipFill>
          <a:blip r:embed="rId3">
            <a:alphaModFix/>
          </a:blip>
          <a:stretch>
            <a:fillRect/>
          </a:stretch>
        </p:blipFill>
        <p:spPr>
          <a:xfrm>
            <a:off x="5662600" y="394425"/>
            <a:ext cx="3409300" cy="1917725"/>
          </a:xfrm>
          <a:prstGeom prst="rect">
            <a:avLst/>
          </a:prstGeom>
          <a:noFill/>
          <a:ln>
            <a:noFill/>
          </a:ln>
        </p:spPr>
      </p:pic>
      <p:pic>
        <p:nvPicPr>
          <p:cNvPr id="233" name="Google Shape;233;p36"/>
          <p:cNvPicPr preferRelativeResize="0"/>
          <p:nvPr/>
        </p:nvPicPr>
        <p:blipFill>
          <a:blip r:embed="rId4">
            <a:alphaModFix amt="25000"/>
          </a:blip>
          <a:stretch>
            <a:fillRect/>
          </a:stretch>
        </p:blipFill>
        <p:spPr>
          <a:xfrm>
            <a:off x="2000250" y="0"/>
            <a:ext cx="5143500" cy="5143500"/>
          </a:xfrm>
          <a:prstGeom prst="rect">
            <a:avLst/>
          </a:prstGeom>
          <a:noFill/>
          <a:ln>
            <a:noFill/>
          </a:ln>
        </p:spPr>
      </p:pic>
      <p:sp>
        <p:nvSpPr>
          <p:cNvPr id="234" name="Google Shape;234;p36"/>
          <p:cNvSpPr txBox="1"/>
          <p:nvPr>
            <p:ph idx="1" type="body"/>
          </p:nvPr>
        </p:nvSpPr>
        <p:spPr>
          <a:xfrm>
            <a:off x="311700" y="1225225"/>
            <a:ext cx="52440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Continue working on the Chrome Extension</a:t>
            </a:r>
            <a:endParaRPr/>
          </a:p>
          <a:p>
            <a:pPr indent="-342900" lvl="0" marL="457200" rtl="0" algn="l">
              <a:spcBef>
                <a:spcPts val="0"/>
              </a:spcBef>
              <a:spcAft>
                <a:spcPts val="0"/>
              </a:spcAft>
              <a:buSzPts val="1800"/>
              <a:buChar char="●"/>
            </a:pPr>
            <a:r>
              <a:rPr lang="en"/>
              <a:t>Continue working with our smaller database and website</a:t>
            </a:r>
            <a:endParaRPr/>
          </a:p>
          <a:p>
            <a:pPr indent="-342900" lvl="0" marL="457200" rtl="0" algn="l">
              <a:spcBef>
                <a:spcPts val="0"/>
              </a:spcBef>
              <a:spcAft>
                <a:spcPts val="0"/>
              </a:spcAft>
              <a:buSzPts val="1800"/>
              <a:buChar char="●"/>
            </a:pPr>
            <a:r>
              <a:rPr lang="en"/>
              <a:t>Continue leftover tasks and getting back into the rhythm</a:t>
            </a:r>
            <a:endParaRPr/>
          </a:p>
          <a:p>
            <a:pPr indent="-342900" lvl="0" marL="457200" rtl="0" algn="l">
              <a:spcBef>
                <a:spcPts val="0"/>
              </a:spcBef>
              <a:spcAft>
                <a:spcPts val="0"/>
              </a:spcAft>
              <a:buSzPts val="1800"/>
              <a:buChar char="●"/>
            </a:pPr>
            <a:r>
              <a:rPr lang="en"/>
              <a:t>Continue research tasks and necessities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1009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Updates</a:t>
            </a:r>
            <a:endParaRPr/>
          </a:p>
        </p:txBody>
      </p:sp>
      <p:sp>
        <p:nvSpPr>
          <p:cNvPr id="77" name="Google Shape;77;p15"/>
          <p:cNvSpPr txBox="1"/>
          <p:nvPr>
            <p:ph idx="1" type="body"/>
          </p:nvPr>
        </p:nvSpPr>
        <p:spPr>
          <a:xfrm>
            <a:off x="311700" y="858975"/>
            <a:ext cx="8520600" cy="180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Business Requirement Document</a:t>
            </a:r>
            <a:endParaRPr sz="1200"/>
          </a:p>
          <a:p>
            <a:pPr indent="-304800" lvl="1" marL="914400" rtl="0" algn="l">
              <a:spcBef>
                <a:spcPts val="0"/>
              </a:spcBef>
              <a:spcAft>
                <a:spcPts val="0"/>
              </a:spcAft>
              <a:buSzPts val="1200"/>
              <a:buChar char="○"/>
            </a:pPr>
            <a:r>
              <a:rPr lang="en" sz="1200"/>
              <a:t>No updates</a:t>
            </a:r>
            <a:br>
              <a:rPr lang="en" sz="1200"/>
            </a:br>
            <a:endParaRPr sz="1200"/>
          </a:p>
          <a:p>
            <a:pPr indent="-304800" lvl="0" marL="457200" rtl="0" algn="l">
              <a:spcBef>
                <a:spcPts val="0"/>
              </a:spcBef>
              <a:spcAft>
                <a:spcPts val="0"/>
              </a:spcAft>
              <a:buSzPts val="1200"/>
              <a:buChar char="●"/>
            </a:pPr>
            <a:r>
              <a:rPr lang="en" sz="1200"/>
              <a:t>Product Requirement Document</a:t>
            </a:r>
            <a:endParaRPr sz="1200"/>
          </a:p>
          <a:p>
            <a:pPr indent="-304800" lvl="1" marL="914400" rtl="0" algn="l">
              <a:spcBef>
                <a:spcPts val="0"/>
              </a:spcBef>
              <a:spcAft>
                <a:spcPts val="0"/>
              </a:spcAft>
              <a:buSzPts val="1200"/>
              <a:buChar char="○"/>
            </a:pPr>
            <a:r>
              <a:rPr lang="en" sz="1200"/>
              <a:t>Updated Sprint Board, Gantt Chart, Burndown Chart, Project Tracker</a:t>
            </a:r>
            <a:br>
              <a:rPr lang="en" sz="1200"/>
            </a:br>
            <a:endParaRPr/>
          </a:p>
          <a:p>
            <a:pPr indent="0" lvl="0" marL="0" rtl="0" algn="l">
              <a:spcBef>
                <a:spcPts val="1600"/>
              </a:spcBef>
              <a:spcAft>
                <a:spcPts val="1600"/>
              </a:spcAft>
              <a:buNone/>
            </a:pPr>
            <a:r>
              <a:t/>
            </a:r>
            <a:endParaRPr/>
          </a:p>
        </p:txBody>
      </p:sp>
      <p:pic>
        <p:nvPicPr>
          <p:cNvPr id="78" name="Google Shape;78;p15"/>
          <p:cNvPicPr preferRelativeResize="0"/>
          <p:nvPr/>
        </p:nvPicPr>
        <p:blipFill>
          <a:blip r:embed="rId3">
            <a:alphaModFix amt="25000"/>
          </a:blip>
          <a:stretch>
            <a:fillRect/>
          </a:stretch>
        </p:blipFill>
        <p:spPr>
          <a:xfrm>
            <a:off x="2000250" y="0"/>
            <a:ext cx="5143500" cy="5143500"/>
          </a:xfrm>
          <a:prstGeom prst="rect">
            <a:avLst/>
          </a:prstGeom>
          <a:noFill/>
          <a:ln>
            <a:noFill/>
          </a:ln>
        </p:spPr>
      </p:pic>
      <p:sp>
        <p:nvSpPr>
          <p:cNvPr id="79" name="Google Shape;79;p15"/>
          <p:cNvSpPr txBox="1"/>
          <p:nvPr/>
        </p:nvSpPr>
        <p:spPr>
          <a:xfrm>
            <a:off x="358300" y="2571750"/>
            <a:ext cx="85206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User Stories</a:t>
            </a:r>
            <a:endParaRPr>
              <a:latin typeface="Open Sans"/>
              <a:ea typeface="Open Sans"/>
              <a:cs typeface="Open Sans"/>
              <a:sym typeface="Open Sans"/>
            </a:endParaRPr>
          </a:p>
        </p:txBody>
      </p:sp>
      <p:sp>
        <p:nvSpPr>
          <p:cNvPr id="80" name="Google Shape;80;p15"/>
          <p:cNvSpPr txBox="1"/>
          <p:nvPr/>
        </p:nvSpPr>
        <p:spPr>
          <a:xfrm>
            <a:off x="311700" y="3324650"/>
            <a:ext cx="8129400" cy="1441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Released user stories this sprint</a:t>
            </a:r>
            <a:endParaRPr>
              <a:solidFill>
                <a:schemeClr val="dk1"/>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a:solidFill>
                  <a:schemeClr val="dk1"/>
                </a:solidFill>
                <a:latin typeface="Open Sans"/>
                <a:ea typeface="Open Sans"/>
                <a:cs typeface="Open Sans"/>
                <a:sym typeface="Open Sans"/>
              </a:rPr>
              <a:t>None</a:t>
            </a:r>
            <a:endParaRPr>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a:t>
            </a:r>
            <a:endParaRPr/>
          </a:p>
        </p:txBody>
      </p:sp>
      <p:sp>
        <p:nvSpPr>
          <p:cNvPr id="86" name="Google Shape;86;p16"/>
          <p:cNvSpPr txBox="1"/>
          <p:nvPr>
            <p:ph idx="1" type="body"/>
          </p:nvPr>
        </p:nvSpPr>
        <p:spPr>
          <a:xfrm>
            <a:off x="311700" y="1225225"/>
            <a:ext cx="20709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React.js used for front-end</a:t>
            </a:r>
            <a:endParaRPr sz="1400"/>
          </a:p>
          <a:p>
            <a:pPr indent="-317500" lvl="0" marL="457200" rtl="0" algn="l">
              <a:spcBef>
                <a:spcPts val="0"/>
              </a:spcBef>
              <a:spcAft>
                <a:spcPts val="0"/>
              </a:spcAft>
              <a:buSzPts val="1400"/>
              <a:buChar char="●"/>
            </a:pPr>
            <a:r>
              <a:rPr b="1" lang="en" sz="1400"/>
              <a:t>1 API - Edamam API (3rd Party)</a:t>
            </a:r>
            <a:endParaRPr b="1" sz="1400"/>
          </a:p>
          <a:p>
            <a:pPr indent="0" lvl="0" marL="0" rtl="0" algn="l">
              <a:spcBef>
                <a:spcPts val="1600"/>
              </a:spcBef>
              <a:spcAft>
                <a:spcPts val="0"/>
              </a:spcAft>
              <a:buNone/>
            </a:pPr>
            <a:r>
              <a:rPr lang="en" sz="1400"/>
              <a:t>User Platforms: </a:t>
            </a:r>
            <a:endParaRPr sz="1400"/>
          </a:p>
          <a:p>
            <a:pPr indent="-317500" lvl="0" marL="457200" rtl="0" algn="l">
              <a:spcBef>
                <a:spcPts val="1600"/>
              </a:spcBef>
              <a:spcAft>
                <a:spcPts val="0"/>
              </a:spcAft>
              <a:buSzPts val="1400"/>
              <a:buAutoNum type="arabicPeriod"/>
            </a:pPr>
            <a:r>
              <a:rPr lang="en" sz="1400"/>
              <a:t>Chrome Extension</a:t>
            </a:r>
            <a:endParaRPr sz="1400"/>
          </a:p>
          <a:p>
            <a:pPr indent="-317500" lvl="0" marL="457200" rtl="0" algn="l">
              <a:spcBef>
                <a:spcPts val="0"/>
              </a:spcBef>
              <a:spcAft>
                <a:spcPts val="0"/>
              </a:spcAft>
              <a:buSzPts val="1400"/>
              <a:buAutoNum type="arabicPeriod"/>
            </a:pPr>
            <a:r>
              <a:rPr lang="en" sz="1400"/>
              <a:t>Web application</a:t>
            </a:r>
            <a:br>
              <a:rPr lang="en" sz="1400"/>
            </a:br>
            <a:endParaRPr sz="1400"/>
          </a:p>
          <a:p>
            <a:pPr indent="0" lvl="0" marL="0" rtl="0" algn="l">
              <a:spcBef>
                <a:spcPts val="1600"/>
              </a:spcBef>
              <a:spcAft>
                <a:spcPts val="1600"/>
              </a:spcAft>
              <a:buNone/>
            </a:pPr>
            <a:r>
              <a:rPr lang="en" sz="1400"/>
              <a:t>ODM Library: Firebase</a:t>
            </a:r>
            <a:br>
              <a:rPr lang="en" sz="1400"/>
            </a:br>
            <a:r>
              <a:rPr lang="en" sz="1400"/>
              <a:t>Firestore</a:t>
            </a:r>
            <a:endParaRPr sz="1400"/>
          </a:p>
        </p:txBody>
      </p:sp>
      <p:pic>
        <p:nvPicPr>
          <p:cNvPr id="87" name="Google Shape;87;p16"/>
          <p:cNvPicPr preferRelativeResize="0"/>
          <p:nvPr/>
        </p:nvPicPr>
        <p:blipFill>
          <a:blip r:embed="rId3">
            <a:alphaModFix/>
          </a:blip>
          <a:stretch>
            <a:fillRect/>
          </a:stretch>
        </p:blipFill>
        <p:spPr>
          <a:xfrm>
            <a:off x="2438400" y="0"/>
            <a:ext cx="6522301" cy="5027600"/>
          </a:xfrm>
          <a:prstGeom prst="rect">
            <a:avLst/>
          </a:prstGeom>
          <a:noFill/>
          <a:ln>
            <a:noFill/>
          </a:ln>
        </p:spPr>
      </p:pic>
      <p:pic>
        <p:nvPicPr>
          <p:cNvPr id="88" name="Google Shape;88;p16"/>
          <p:cNvPicPr preferRelativeResize="0"/>
          <p:nvPr/>
        </p:nvPicPr>
        <p:blipFill>
          <a:blip r:embed="rId4">
            <a:alphaModFix amt="25000"/>
          </a:blip>
          <a:stretch>
            <a:fillRect/>
          </a:stretch>
        </p:blipFill>
        <p:spPr>
          <a:xfrm>
            <a:off x="2000250" y="0"/>
            <a:ext cx="5143500" cy="5143500"/>
          </a:xfrm>
          <a:prstGeom prst="rect">
            <a:avLst/>
          </a:prstGeom>
          <a:noFill/>
          <a:ln>
            <a:noFill/>
          </a:ln>
        </p:spPr>
      </p:pic>
      <p:sp>
        <p:nvSpPr>
          <p:cNvPr id="89" name="Google Shape;89;p16"/>
          <p:cNvSpPr/>
          <p:nvPr/>
        </p:nvSpPr>
        <p:spPr>
          <a:xfrm>
            <a:off x="7918775" y="2183200"/>
            <a:ext cx="799200" cy="32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5">
            <a:alphaModFix/>
          </a:blip>
          <a:stretch>
            <a:fillRect/>
          </a:stretch>
        </p:blipFill>
        <p:spPr>
          <a:xfrm>
            <a:off x="2588525" y="3905775"/>
            <a:ext cx="799200" cy="799200"/>
          </a:xfrm>
          <a:prstGeom prst="rect">
            <a:avLst/>
          </a:prstGeom>
          <a:noFill/>
          <a:ln>
            <a:noFill/>
          </a:ln>
        </p:spPr>
      </p:pic>
      <p:pic>
        <p:nvPicPr>
          <p:cNvPr id="91" name="Google Shape;91;p16"/>
          <p:cNvPicPr preferRelativeResize="0"/>
          <p:nvPr/>
        </p:nvPicPr>
        <p:blipFill>
          <a:blip r:embed="rId6">
            <a:alphaModFix/>
          </a:blip>
          <a:stretch>
            <a:fillRect/>
          </a:stretch>
        </p:blipFill>
        <p:spPr>
          <a:xfrm>
            <a:off x="4357475" y="485838"/>
            <a:ext cx="694300" cy="491475"/>
          </a:xfrm>
          <a:prstGeom prst="rect">
            <a:avLst/>
          </a:prstGeom>
          <a:noFill/>
          <a:ln>
            <a:noFill/>
          </a:ln>
        </p:spPr>
      </p:pic>
      <p:sp>
        <p:nvSpPr>
          <p:cNvPr id="92" name="Google Shape;92;p16"/>
          <p:cNvSpPr txBox="1"/>
          <p:nvPr/>
        </p:nvSpPr>
        <p:spPr>
          <a:xfrm>
            <a:off x="2184525" y="3905775"/>
            <a:ext cx="73392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ODM</a:t>
            </a:r>
            <a:endParaRPr b="1" u="sng">
              <a:latin typeface="Open Sans"/>
              <a:ea typeface="Open Sans"/>
              <a:cs typeface="Open Sans"/>
              <a:sym typeface="Open Sans"/>
            </a:endParaRPr>
          </a:p>
        </p:txBody>
      </p:sp>
      <p:sp>
        <p:nvSpPr>
          <p:cNvPr id="93" name="Google Shape;93;p16"/>
          <p:cNvSpPr txBox="1"/>
          <p:nvPr/>
        </p:nvSpPr>
        <p:spPr>
          <a:xfrm>
            <a:off x="7311900" y="4536200"/>
            <a:ext cx="1206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Our own database</a:t>
            </a:r>
            <a:endParaRPr>
              <a:latin typeface="Open Sans"/>
              <a:ea typeface="Open Sans"/>
              <a:cs typeface="Open Sans"/>
              <a:sym typeface="Open Sans"/>
            </a:endParaRPr>
          </a:p>
        </p:txBody>
      </p:sp>
      <p:cxnSp>
        <p:nvCxnSpPr>
          <p:cNvPr id="94" name="Google Shape;94;p16"/>
          <p:cNvCxnSpPr/>
          <p:nvPr/>
        </p:nvCxnSpPr>
        <p:spPr>
          <a:xfrm flipH="1">
            <a:off x="8229700" y="4585200"/>
            <a:ext cx="103500" cy="4737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Client-Side Architecture</a:t>
            </a:r>
            <a:endParaRPr/>
          </a:p>
        </p:txBody>
      </p:sp>
      <p:pic>
        <p:nvPicPr>
          <p:cNvPr id="100" name="Google Shape;100;p17"/>
          <p:cNvPicPr preferRelativeResize="0"/>
          <p:nvPr/>
        </p:nvPicPr>
        <p:blipFill>
          <a:blip r:embed="rId3">
            <a:alphaModFix/>
          </a:blip>
          <a:stretch>
            <a:fillRect/>
          </a:stretch>
        </p:blipFill>
        <p:spPr>
          <a:xfrm>
            <a:off x="1780550" y="1147225"/>
            <a:ext cx="5064283" cy="369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 Model - Content Based</a:t>
            </a:r>
            <a:endParaRPr/>
          </a:p>
        </p:txBody>
      </p:sp>
      <p:pic>
        <p:nvPicPr>
          <p:cNvPr id="106" name="Google Shape;106;p18"/>
          <p:cNvPicPr preferRelativeResize="0"/>
          <p:nvPr/>
        </p:nvPicPr>
        <p:blipFill>
          <a:blip r:embed="rId3">
            <a:alphaModFix/>
          </a:blip>
          <a:stretch>
            <a:fillRect/>
          </a:stretch>
        </p:blipFill>
        <p:spPr>
          <a:xfrm>
            <a:off x="958300" y="1147225"/>
            <a:ext cx="7227409" cy="3691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Based</a:t>
            </a:r>
            <a:endParaRPr/>
          </a:p>
        </p:txBody>
      </p:sp>
      <p:sp>
        <p:nvSpPr>
          <p:cNvPr id="112" name="Google Shape;112;p19"/>
          <p:cNvSpPr txBox="1"/>
          <p:nvPr>
            <p:ph idx="1" type="body"/>
          </p:nvPr>
        </p:nvSpPr>
        <p:spPr>
          <a:xfrm>
            <a:off x="165925" y="1225225"/>
            <a:ext cx="88278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Goal: </a:t>
            </a:r>
            <a:r>
              <a:rPr lang="en"/>
              <a:t>To create a ‘profile’ for each user and each item</a:t>
            </a:r>
            <a:endParaRPr/>
          </a:p>
          <a:p>
            <a:pPr indent="-342900" lvl="0" marL="457200" rtl="0" algn="l">
              <a:spcBef>
                <a:spcPts val="0"/>
              </a:spcBef>
              <a:spcAft>
                <a:spcPts val="0"/>
              </a:spcAft>
              <a:buSzPts val="1800"/>
              <a:buChar char="●"/>
            </a:pPr>
            <a:r>
              <a:rPr lang="en" u="sng"/>
              <a:t>Example: </a:t>
            </a:r>
            <a:r>
              <a:rPr lang="en"/>
              <a:t>Given a 100 recipes with a vocabulary of size N.</a:t>
            </a:r>
            <a:endParaRPr/>
          </a:p>
          <a:p>
            <a:pPr indent="-317500" lvl="1" marL="914400" rtl="0" algn="l">
              <a:spcBef>
                <a:spcPts val="0"/>
              </a:spcBef>
              <a:spcAft>
                <a:spcPts val="0"/>
              </a:spcAft>
              <a:buSzPts val="1400"/>
              <a:buChar char="○"/>
            </a:pPr>
            <a:r>
              <a:rPr lang="en"/>
              <a:t>First: compute the tf-idf score for each of the words for every article</a:t>
            </a:r>
            <a:endParaRPr/>
          </a:p>
          <a:p>
            <a:pPr indent="-317500" lvl="2" marL="1371600" rtl="0" algn="l">
              <a:spcBef>
                <a:spcPts val="0"/>
              </a:spcBef>
              <a:spcAft>
                <a:spcPts val="0"/>
              </a:spcAft>
              <a:buSzPts val="1400"/>
              <a:buChar char="■"/>
            </a:pPr>
            <a:r>
              <a:rPr lang="en"/>
              <a:t>Tf-idf: term frequency-inverse document frequency</a:t>
            </a:r>
            <a:br>
              <a:rPr lang="en"/>
            </a:br>
            <a:r>
              <a:rPr lang="en"/>
              <a:t>Tf: how often a term occurs in a document. </a:t>
            </a:r>
            <a:r>
              <a:rPr b="1" lang="en"/>
              <a:t>TF = numTimesTerm / totalNumTerms</a:t>
            </a:r>
            <a:br>
              <a:rPr b="1" lang="en"/>
            </a:br>
            <a:r>
              <a:rPr lang="en"/>
              <a:t>Idf: measures how important a term is.</a:t>
            </a:r>
            <a:br>
              <a:rPr b="1" lang="en"/>
            </a:br>
            <a:r>
              <a:rPr b="1" lang="en"/>
              <a:t>IDF = log_e(totalNumDocuments / numTermInDocuments)</a:t>
            </a:r>
            <a:endParaRPr b="1"/>
          </a:p>
          <a:p>
            <a:pPr indent="-317500" lvl="1" marL="914400" rtl="0" algn="l">
              <a:spcBef>
                <a:spcPts val="0"/>
              </a:spcBef>
              <a:spcAft>
                <a:spcPts val="0"/>
              </a:spcAft>
              <a:buSzPts val="1400"/>
              <a:buChar char="○"/>
            </a:pPr>
            <a:r>
              <a:rPr lang="en"/>
              <a:t>Second: construct 2 vectors: an Item vector and a user vector</a:t>
            </a:r>
            <a:endParaRPr/>
          </a:p>
          <a:p>
            <a:pPr indent="-317500" lvl="1" marL="914400" rtl="0" algn="l">
              <a:spcBef>
                <a:spcPts val="0"/>
              </a:spcBef>
              <a:spcAft>
                <a:spcPts val="0"/>
              </a:spcAft>
              <a:buSzPts val="1400"/>
              <a:buChar char="○"/>
            </a:pPr>
            <a:r>
              <a:rPr lang="en"/>
              <a:t>Third: compute similarities between the two vectors</a:t>
            </a:r>
            <a:endParaRPr/>
          </a:p>
          <a:p>
            <a:pPr indent="-317500" lvl="2" marL="1371600" rtl="0" algn="l">
              <a:spcBef>
                <a:spcPts val="0"/>
              </a:spcBef>
              <a:spcAft>
                <a:spcPts val="0"/>
              </a:spcAft>
              <a:buSzPts val="1400"/>
              <a:buChar char="■"/>
            </a:pPr>
            <a:r>
              <a:rPr lang="en"/>
              <a:t>Items that are recommended are the ones that the user has the highest similarity with or has the highest similarity with the other items the user has.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Based: Methods to find similarity</a:t>
            </a:r>
            <a:endParaRPr/>
          </a:p>
        </p:txBody>
      </p:sp>
      <p:sp>
        <p:nvSpPr>
          <p:cNvPr id="118" name="Google Shape;118;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Cosine Similarity:</a:t>
            </a:r>
            <a:endParaRPr/>
          </a:p>
          <a:p>
            <a:pPr indent="-317500" lvl="1" marL="914400" rtl="0" algn="l">
              <a:spcBef>
                <a:spcPts val="0"/>
              </a:spcBef>
              <a:spcAft>
                <a:spcPts val="0"/>
              </a:spcAft>
              <a:buSzPts val="1400"/>
              <a:buChar char="○"/>
            </a:pPr>
            <a:r>
              <a:rPr lang="en"/>
              <a:t>To compute similarity between the user and item, we simply take the cosine similarity between the user vector and the item vector. This gives us user-item similarity. To recommend items that are most similar to the items the user has bought, we compute cosine similarity between the articles the user has read and other articles. The ones that are most similar are recommended. Thus this is item-item similarity.</a:t>
            </a:r>
            <a:endParaRPr/>
          </a:p>
        </p:txBody>
      </p:sp>
      <p:pic>
        <p:nvPicPr>
          <p:cNvPr id="119" name="Google Shape;119;p20"/>
          <p:cNvPicPr preferRelativeResize="0"/>
          <p:nvPr/>
        </p:nvPicPr>
        <p:blipFill>
          <a:blip r:embed="rId3">
            <a:alphaModFix/>
          </a:blip>
          <a:stretch>
            <a:fillRect/>
          </a:stretch>
        </p:blipFill>
        <p:spPr>
          <a:xfrm>
            <a:off x="1371600" y="3074275"/>
            <a:ext cx="6400800" cy="150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Based: Methods to find similarity</a:t>
            </a:r>
            <a:endParaRPr/>
          </a:p>
        </p:txBody>
      </p:sp>
      <p:sp>
        <p:nvSpPr>
          <p:cNvPr id="125" name="Google Shape;125;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Jaccard </a:t>
            </a:r>
            <a:r>
              <a:rPr lang="en"/>
              <a:t>Similarity:</a:t>
            </a:r>
            <a:endParaRPr/>
          </a:p>
          <a:p>
            <a:pPr indent="-317500" lvl="1" marL="914400" rtl="0" algn="l">
              <a:spcBef>
                <a:spcPts val="0"/>
              </a:spcBef>
              <a:spcAft>
                <a:spcPts val="0"/>
              </a:spcAft>
              <a:buSzPts val="1400"/>
              <a:buChar char="○"/>
            </a:pPr>
            <a:r>
              <a:rPr lang="en"/>
              <a:t>AKA known as intersection over union</a:t>
            </a:r>
            <a:endParaRPr/>
          </a:p>
          <a:p>
            <a:pPr indent="-317500" lvl="1" marL="914400" rtl="0" algn="l">
              <a:spcBef>
                <a:spcPts val="0"/>
              </a:spcBef>
              <a:spcAft>
                <a:spcPts val="0"/>
              </a:spcAft>
              <a:buSzPts val="1400"/>
              <a:buChar char="○"/>
            </a:pPr>
            <a:r>
              <a:rPr lang="en"/>
              <a:t>This is used for item-item similarity. We compare item vectors with each other and return the items that are most similar.</a:t>
            </a:r>
            <a:endParaRPr/>
          </a:p>
        </p:txBody>
      </p:sp>
      <p:pic>
        <p:nvPicPr>
          <p:cNvPr id="126" name="Google Shape;126;p21"/>
          <p:cNvPicPr preferRelativeResize="0"/>
          <p:nvPr/>
        </p:nvPicPr>
        <p:blipFill>
          <a:blip r:embed="rId3">
            <a:alphaModFix/>
          </a:blip>
          <a:stretch>
            <a:fillRect/>
          </a:stretch>
        </p:blipFill>
        <p:spPr>
          <a:xfrm>
            <a:off x="2581275" y="3074675"/>
            <a:ext cx="3981450"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